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1" r:id="rId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75D1F1-2CB0-4144-BEDF-7CF510383F7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FF551083-311F-404E-A26E-3C928CB53E91}">
      <dgm:prSet phldrT="[Κείμενο]"/>
      <dgm:spPr/>
      <dgm:t>
        <a:bodyPr/>
        <a:lstStyle/>
        <a:p>
          <a:r>
            <a:rPr lang="el-GR" dirty="0" smtClean="0"/>
            <a:t>Χωρόχρονο</a:t>
          </a:r>
          <a:endParaRPr lang="el-GR" dirty="0"/>
        </a:p>
      </dgm:t>
    </dgm:pt>
    <dgm:pt modelId="{32B606BF-B366-4501-9F55-009F98A5CEA6}" type="parTrans" cxnId="{F300E101-A271-4F99-A7EE-1E89DAE00AC0}">
      <dgm:prSet/>
      <dgm:spPr/>
      <dgm:t>
        <a:bodyPr/>
        <a:lstStyle/>
        <a:p>
          <a:endParaRPr lang="el-GR"/>
        </a:p>
      </dgm:t>
    </dgm:pt>
    <dgm:pt modelId="{CD3B02F9-169F-4562-BF45-7DC39B421BA0}" type="sibTrans" cxnId="{F300E101-A271-4F99-A7EE-1E89DAE00AC0}">
      <dgm:prSet/>
      <dgm:spPr/>
      <dgm:t>
        <a:bodyPr/>
        <a:lstStyle/>
        <a:p>
          <a:endParaRPr lang="el-GR"/>
        </a:p>
      </dgm:t>
    </dgm:pt>
    <dgm:pt modelId="{696C35F8-EAD7-4514-A8EE-4D070E991B55}">
      <dgm:prSet phldrT="[Κείμενο]"/>
      <dgm:spPr/>
      <dgm:t>
        <a:bodyPr/>
        <a:lstStyle/>
        <a:p>
          <a:r>
            <a:rPr lang="el-GR" dirty="0" smtClean="0"/>
            <a:t>Καρδιακό σύστημα</a:t>
          </a:r>
          <a:endParaRPr lang="el-GR" dirty="0"/>
        </a:p>
      </dgm:t>
    </dgm:pt>
    <dgm:pt modelId="{D629AB89-F813-4D5C-9086-E3DB76B7A236}" type="parTrans" cxnId="{3FEE2C48-8EC8-4825-8D81-789C8279A9D8}">
      <dgm:prSet/>
      <dgm:spPr/>
      <dgm:t>
        <a:bodyPr/>
        <a:lstStyle/>
        <a:p>
          <a:endParaRPr lang="el-GR"/>
        </a:p>
      </dgm:t>
    </dgm:pt>
    <dgm:pt modelId="{7E3DDF1A-44F1-4044-B0DF-55ECA731AD5C}" type="sibTrans" cxnId="{3FEE2C48-8EC8-4825-8D81-789C8279A9D8}">
      <dgm:prSet/>
      <dgm:spPr/>
      <dgm:t>
        <a:bodyPr/>
        <a:lstStyle/>
        <a:p>
          <a:endParaRPr lang="el-GR"/>
        </a:p>
      </dgm:t>
    </dgm:pt>
    <dgm:pt modelId="{28749AD6-5D00-4993-8E61-FD2F1A47DB1F}">
      <dgm:prSet phldrT="[Κείμενο]"/>
      <dgm:spPr/>
      <dgm:t>
        <a:bodyPr/>
        <a:lstStyle/>
        <a:p>
          <a:r>
            <a:rPr lang="el-GR" dirty="0" smtClean="0"/>
            <a:t>Την κίνηση του φεγγαριού</a:t>
          </a:r>
          <a:endParaRPr lang="el-GR" dirty="0"/>
        </a:p>
      </dgm:t>
    </dgm:pt>
    <dgm:pt modelId="{46C92E5A-16DB-46FD-B27B-8E74EA39F4BA}" type="parTrans" cxnId="{4B03739C-A422-4234-9591-9586D48C39B4}">
      <dgm:prSet/>
      <dgm:spPr/>
      <dgm:t>
        <a:bodyPr/>
        <a:lstStyle/>
        <a:p>
          <a:endParaRPr lang="el-GR"/>
        </a:p>
      </dgm:t>
    </dgm:pt>
    <dgm:pt modelId="{62C1452A-CB25-46C4-8905-E0E96E69A7AD}" type="sibTrans" cxnId="{4B03739C-A422-4234-9591-9586D48C39B4}">
      <dgm:prSet/>
      <dgm:spPr/>
      <dgm:t>
        <a:bodyPr/>
        <a:lstStyle/>
        <a:p>
          <a:endParaRPr lang="el-GR"/>
        </a:p>
      </dgm:t>
    </dgm:pt>
    <dgm:pt modelId="{D62A9A75-21E5-459D-9EA8-B4D668FBC530}">
      <dgm:prSet phldrT="[Κείμενο]"/>
      <dgm:spPr/>
      <dgm:t>
        <a:bodyPr/>
        <a:lstStyle/>
        <a:p>
          <a:r>
            <a:rPr lang="el-GR" dirty="0" smtClean="0"/>
            <a:t>Το ανοσοποιητικό σύστημα</a:t>
          </a:r>
          <a:endParaRPr lang="el-GR" dirty="0"/>
        </a:p>
      </dgm:t>
    </dgm:pt>
    <dgm:pt modelId="{9DEC2EB2-DF84-48F3-A529-DED2D76D6A4C}" type="parTrans" cxnId="{A471AD20-3F82-4850-8E50-CF64A829E059}">
      <dgm:prSet/>
      <dgm:spPr/>
      <dgm:t>
        <a:bodyPr/>
        <a:lstStyle/>
        <a:p>
          <a:endParaRPr lang="el-GR"/>
        </a:p>
      </dgm:t>
    </dgm:pt>
    <dgm:pt modelId="{30BD4FC6-2E01-487D-A575-42176469B221}" type="sibTrans" cxnId="{A471AD20-3F82-4850-8E50-CF64A829E059}">
      <dgm:prSet/>
      <dgm:spPr/>
      <dgm:t>
        <a:bodyPr/>
        <a:lstStyle/>
        <a:p>
          <a:endParaRPr lang="el-GR"/>
        </a:p>
      </dgm:t>
    </dgm:pt>
    <dgm:pt modelId="{BF38D8E5-066F-4E98-B71A-C158E28E7AD2}" type="pres">
      <dgm:prSet presAssocID="{2075D1F1-2CB0-4144-BEDF-7CF510383F7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985E9693-473A-42D5-8B30-D9626FEFAFDD}" type="pres">
      <dgm:prSet presAssocID="{FF551083-311F-404E-A26E-3C928CB53E9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107A38E-DF45-406C-A559-058F3D68CC44}" type="pres">
      <dgm:prSet presAssocID="{FF551083-311F-404E-A26E-3C928CB53E91}" presName="spNode" presStyleCnt="0"/>
      <dgm:spPr/>
    </dgm:pt>
    <dgm:pt modelId="{D97F5824-5039-4982-A8C1-75160046B0CC}" type="pres">
      <dgm:prSet presAssocID="{CD3B02F9-169F-4562-BF45-7DC39B421BA0}" presName="sibTrans" presStyleLbl="sibTrans1D1" presStyleIdx="0" presStyleCnt="4"/>
      <dgm:spPr/>
      <dgm:t>
        <a:bodyPr/>
        <a:lstStyle/>
        <a:p>
          <a:endParaRPr lang="el-GR"/>
        </a:p>
      </dgm:t>
    </dgm:pt>
    <dgm:pt modelId="{D68AD7B8-19B2-457A-A8F3-D757187029BF}" type="pres">
      <dgm:prSet presAssocID="{696C35F8-EAD7-4514-A8EE-4D070E991B5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000FD38-095F-42FD-8E53-CF37A5A65677}" type="pres">
      <dgm:prSet presAssocID="{696C35F8-EAD7-4514-A8EE-4D070E991B55}" presName="spNode" presStyleCnt="0"/>
      <dgm:spPr/>
    </dgm:pt>
    <dgm:pt modelId="{8C6E9BAF-7930-44BB-9AD6-E6F664904120}" type="pres">
      <dgm:prSet presAssocID="{7E3DDF1A-44F1-4044-B0DF-55ECA731AD5C}" presName="sibTrans" presStyleLbl="sibTrans1D1" presStyleIdx="1" presStyleCnt="4"/>
      <dgm:spPr/>
      <dgm:t>
        <a:bodyPr/>
        <a:lstStyle/>
        <a:p>
          <a:endParaRPr lang="el-GR"/>
        </a:p>
      </dgm:t>
    </dgm:pt>
    <dgm:pt modelId="{38DE8A05-750B-490F-80E9-C49920745050}" type="pres">
      <dgm:prSet presAssocID="{28749AD6-5D00-4993-8E61-FD2F1A47DB1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0E2C2A2-472C-44CB-BB11-CB940695E129}" type="pres">
      <dgm:prSet presAssocID="{28749AD6-5D00-4993-8E61-FD2F1A47DB1F}" presName="spNode" presStyleCnt="0"/>
      <dgm:spPr/>
    </dgm:pt>
    <dgm:pt modelId="{A53AE711-2ED0-4327-978A-1D2587675DD5}" type="pres">
      <dgm:prSet presAssocID="{62C1452A-CB25-46C4-8905-E0E96E69A7AD}" presName="sibTrans" presStyleLbl="sibTrans1D1" presStyleIdx="2" presStyleCnt="4"/>
      <dgm:spPr/>
      <dgm:t>
        <a:bodyPr/>
        <a:lstStyle/>
        <a:p>
          <a:endParaRPr lang="el-GR"/>
        </a:p>
      </dgm:t>
    </dgm:pt>
    <dgm:pt modelId="{78CFBBF6-0A59-4945-ACAE-F7CBFE5B7E1D}" type="pres">
      <dgm:prSet presAssocID="{D62A9A75-21E5-459D-9EA8-B4D668FBC53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1F41A29-FAB5-4CEF-BECC-B255D00E1EF9}" type="pres">
      <dgm:prSet presAssocID="{D62A9A75-21E5-459D-9EA8-B4D668FBC530}" presName="spNode" presStyleCnt="0"/>
      <dgm:spPr/>
    </dgm:pt>
    <dgm:pt modelId="{9C091176-4D8B-4959-877D-31D0ADEE387C}" type="pres">
      <dgm:prSet presAssocID="{30BD4FC6-2E01-487D-A575-42176469B221}" presName="sibTrans" presStyleLbl="sibTrans1D1" presStyleIdx="3" presStyleCnt="4"/>
      <dgm:spPr/>
      <dgm:t>
        <a:bodyPr/>
        <a:lstStyle/>
        <a:p>
          <a:endParaRPr lang="el-GR"/>
        </a:p>
      </dgm:t>
    </dgm:pt>
  </dgm:ptLst>
  <dgm:cxnLst>
    <dgm:cxn modelId="{3FEE2C48-8EC8-4825-8D81-789C8279A9D8}" srcId="{2075D1F1-2CB0-4144-BEDF-7CF510383F74}" destId="{696C35F8-EAD7-4514-A8EE-4D070E991B55}" srcOrd="1" destOrd="0" parTransId="{D629AB89-F813-4D5C-9086-E3DB76B7A236}" sibTransId="{7E3DDF1A-44F1-4044-B0DF-55ECA731AD5C}"/>
    <dgm:cxn modelId="{18C87DFB-E87C-4823-9BBA-878A78DEBEA3}" type="presOf" srcId="{30BD4FC6-2E01-487D-A575-42176469B221}" destId="{9C091176-4D8B-4959-877D-31D0ADEE387C}" srcOrd="0" destOrd="0" presId="urn:microsoft.com/office/officeart/2005/8/layout/cycle5"/>
    <dgm:cxn modelId="{5048B9D5-C4BA-41B9-8924-678EFBB4D2E9}" type="presOf" srcId="{D62A9A75-21E5-459D-9EA8-B4D668FBC530}" destId="{78CFBBF6-0A59-4945-ACAE-F7CBFE5B7E1D}" srcOrd="0" destOrd="0" presId="urn:microsoft.com/office/officeart/2005/8/layout/cycle5"/>
    <dgm:cxn modelId="{3F560B69-A60B-46E8-8C39-8D1EA8C5265C}" type="presOf" srcId="{CD3B02F9-169F-4562-BF45-7DC39B421BA0}" destId="{D97F5824-5039-4982-A8C1-75160046B0CC}" srcOrd="0" destOrd="0" presId="urn:microsoft.com/office/officeart/2005/8/layout/cycle5"/>
    <dgm:cxn modelId="{F300E101-A271-4F99-A7EE-1E89DAE00AC0}" srcId="{2075D1F1-2CB0-4144-BEDF-7CF510383F74}" destId="{FF551083-311F-404E-A26E-3C928CB53E91}" srcOrd="0" destOrd="0" parTransId="{32B606BF-B366-4501-9F55-009F98A5CEA6}" sibTransId="{CD3B02F9-169F-4562-BF45-7DC39B421BA0}"/>
    <dgm:cxn modelId="{F86ADFB4-C364-474D-8A39-45415D1D458E}" type="presOf" srcId="{28749AD6-5D00-4993-8E61-FD2F1A47DB1F}" destId="{38DE8A05-750B-490F-80E9-C49920745050}" srcOrd="0" destOrd="0" presId="urn:microsoft.com/office/officeart/2005/8/layout/cycle5"/>
    <dgm:cxn modelId="{953D99F7-D85B-4121-8660-2764C6324E1C}" type="presOf" srcId="{62C1452A-CB25-46C4-8905-E0E96E69A7AD}" destId="{A53AE711-2ED0-4327-978A-1D2587675DD5}" srcOrd="0" destOrd="0" presId="urn:microsoft.com/office/officeart/2005/8/layout/cycle5"/>
    <dgm:cxn modelId="{8C150049-BE5F-4EE6-961C-F44B84FAB76E}" type="presOf" srcId="{FF551083-311F-404E-A26E-3C928CB53E91}" destId="{985E9693-473A-42D5-8B30-D9626FEFAFDD}" srcOrd="0" destOrd="0" presId="urn:microsoft.com/office/officeart/2005/8/layout/cycle5"/>
    <dgm:cxn modelId="{4B03739C-A422-4234-9591-9586D48C39B4}" srcId="{2075D1F1-2CB0-4144-BEDF-7CF510383F74}" destId="{28749AD6-5D00-4993-8E61-FD2F1A47DB1F}" srcOrd="2" destOrd="0" parTransId="{46C92E5A-16DB-46FD-B27B-8E74EA39F4BA}" sibTransId="{62C1452A-CB25-46C4-8905-E0E96E69A7AD}"/>
    <dgm:cxn modelId="{A471AD20-3F82-4850-8E50-CF64A829E059}" srcId="{2075D1F1-2CB0-4144-BEDF-7CF510383F74}" destId="{D62A9A75-21E5-459D-9EA8-B4D668FBC530}" srcOrd="3" destOrd="0" parTransId="{9DEC2EB2-DF84-48F3-A529-DED2D76D6A4C}" sibTransId="{30BD4FC6-2E01-487D-A575-42176469B221}"/>
    <dgm:cxn modelId="{E20DA8BD-C890-461F-B9B5-7355DC8A5C4F}" type="presOf" srcId="{2075D1F1-2CB0-4144-BEDF-7CF510383F74}" destId="{BF38D8E5-066F-4E98-B71A-C158E28E7AD2}" srcOrd="0" destOrd="0" presId="urn:microsoft.com/office/officeart/2005/8/layout/cycle5"/>
    <dgm:cxn modelId="{0CB1F0F4-2EC2-4E33-8129-3D2CA8F0A656}" type="presOf" srcId="{696C35F8-EAD7-4514-A8EE-4D070E991B55}" destId="{D68AD7B8-19B2-457A-A8F3-D757187029BF}" srcOrd="0" destOrd="0" presId="urn:microsoft.com/office/officeart/2005/8/layout/cycle5"/>
    <dgm:cxn modelId="{6CC59DAE-CDA0-4A45-86FD-05039944EFAA}" type="presOf" srcId="{7E3DDF1A-44F1-4044-B0DF-55ECA731AD5C}" destId="{8C6E9BAF-7930-44BB-9AD6-E6F664904120}" srcOrd="0" destOrd="0" presId="urn:microsoft.com/office/officeart/2005/8/layout/cycle5"/>
    <dgm:cxn modelId="{2389F2F0-3E65-418B-8C40-BE12A8A349C3}" type="presParOf" srcId="{BF38D8E5-066F-4E98-B71A-C158E28E7AD2}" destId="{985E9693-473A-42D5-8B30-D9626FEFAFDD}" srcOrd="0" destOrd="0" presId="urn:microsoft.com/office/officeart/2005/8/layout/cycle5"/>
    <dgm:cxn modelId="{EAF5C8CB-AB10-452A-A54C-D28C0F549160}" type="presParOf" srcId="{BF38D8E5-066F-4E98-B71A-C158E28E7AD2}" destId="{3107A38E-DF45-406C-A559-058F3D68CC44}" srcOrd="1" destOrd="0" presId="urn:microsoft.com/office/officeart/2005/8/layout/cycle5"/>
    <dgm:cxn modelId="{4DA9CBCF-FB38-48B2-BBB3-088A1E6F160A}" type="presParOf" srcId="{BF38D8E5-066F-4E98-B71A-C158E28E7AD2}" destId="{D97F5824-5039-4982-A8C1-75160046B0CC}" srcOrd="2" destOrd="0" presId="urn:microsoft.com/office/officeart/2005/8/layout/cycle5"/>
    <dgm:cxn modelId="{39F06BD9-E649-451F-AA25-CEB106D5C894}" type="presParOf" srcId="{BF38D8E5-066F-4E98-B71A-C158E28E7AD2}" destId="{D68AD7B8-19B2-457A-A8F3-D757187029BF}" srcOrd="3" destOrd="0" presId="urn:microsoft.com/office/officeart/2005/8/layout/cycle5"/>
    <dgm:cxn modelId="{72B0B568-CD43-4EF0-88B9-5105DB3A58F9}" type="presParOf" srcId="{BF38D8E5-066F-4E98-B71A-C158E28E7AD2}" destId="{E000FD38-095F-42FD-8E53-CF37A5A65677}" srcOrd="4" destOrd="0" presId="urn:microsoft.com/office/officeart/2005/8/layout/cycle5"/>
    <dgm:cxn modelId="{E9E1BCC6-926D-4266-BE6C-81C050491D87}" type="presParOf" srcId="{BF38D8E5-066F-4E98-B71A-C158E28E7AD2}" destId="{8C6E9BAF-7930-44BB-9AD6-E6F664904120}" srcOrd="5" destOrd="0" presId="urn:microsoft.com/office/officeart/2005/8/layout/cycle5"/>
    <dgm:cxn modelId="{EF4BC1F1-E41C-4805-9075-E659A8B5BBED}" type="presParOf" srcId="{BF38D8E5-066F-4E98-B71A-C158E28E7AD2}" destId="{38DE8A05-750B-490F-80E9-C49920745050}" srcOrd="6" destOrd="0" presId="urn:microsoft.com/office/officeart/2005/8/layout/cycle5"/>
    <dgm:cxn modelId="{3F6DA33B-94F2-47C7-AEBD-FD56327CA830}" type="presParOf" srcId="{BF38D8E5-066F-4E98-B71A-C158E28E7AD2}" destId="{A0E2C2A2-472C-44CB-BB11-CB940695E129}" srcOrd="7" destOrd="0" presId="urn:microsoft.com/office/officeart/2005/8/layout/cycle5"/>
    <dgm:cxn modelId="{1DB12373-0BB3-43B4-9A21-C6CB73243C7F}" type="presParOf" srcId="{BF38D8E5-066F-4E98-B71A-C158E28E7AD2}" destId="{A53AE711-2ED0-4327-978A-1D2587675DD5}" srcOrd="8" destOrd="0" presId="urn:microsoft.com/office/officeart/2005/8/layout/cycle5"/>
    <dgm:cxn modelId="{09A11957-6003-4776-8EC7-23E08E885AB5}" type="presParOf" srcId="{BF38D8E5-066F-4E98-B71A-C158E28E7AD2}" destId="{78CFBBF6-0A59-4945-ACAE-F7CBFE5B7E1D}" srcOrd="9" destOrd="0" presId="urn:microsoft.com/office/officeart/2005/8/layout/cycle5"/>
    <dgm:cxn modelId="{D5E610EC-8859-46ED-B8FC-8E0BE62CA62D}" type="presParOf" srcId="{BF38D8E5-066F-4E98-B71A-C158E28E7AD2}" destId="{21F41A29-FAB5-4CEF-BECC-B255D00E1EF9}" srcOrd="10" destOrd="0" presId="urn:microsoft.com/office/officeart/2005/8/layout/cycle5"/>
    <dgm:cxn modelId="{6F1E9A33-7C61-4DA9-A04F-608C5EEC4F09}" type="presParOf" srcId="{BF38D8E5-066F-4E98-B71A-C158E28E7AD2}" destId="{9C091176-4D8B-4959-877D-31D0ADEE387C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5E9693-473A-42D5-8B30-D9626FEFAFDD}">
      <dsp:nvSpPr>
        <dsp:cNvPr id="0" name=""/>
        <dsp:cNvSpPr/>
      </dsp:nvSpPr>
      <dsp:spPr>
        <a:xfrm>
          <a:off x="2011746" y="724"/>
          <a:ext cx="1081906" cy="70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Χωρόχρονο</a:t>
          </a:r>
          <a:endParaRPr lang="el-GR" sz="1100" kern="1200" dirty="0"/>
        </a:p>
      </dsp:txBody>
      <dsp:txXfrm>
        <a:off x="2046075" y="35053"/>
        <a:ext cx="1013248" cy="634580"/>
      </dsp:txXfrm>
    </dsp:sp>
    <dsp:sp modelId="{D97F5824-5039-4982-A8C1-75160046B0CC}">
      <dsp:nvSpPr>
        <dsp:cNvPr id="0" name=""/>
        <dsp:cNvSpPr/>
      </dsp:nvSpPr>
      <dsp:spPr>
        <a:xfrm>
          <a:off x="1391628" y="352344"/>
          <a:ext cx="2322143" cy="2322143"/>
        </a:xfrm>
        <a:custGeom>
          <a:avLst/>
          <a:gdLst/>
          <a:ahLst/>
          <a:cxnLst/>
          <a:rect l="0" t="0" r="0" b="0"/>
          <a:pathLst>
            <a:path>
              <a:moveTo>
                <a:pt x="1851149" y="227326"/>
              </a:moveTo>
              <a:arcTo wR="1161071" hR="1161071" stAng="18387961" swAng="163252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AD7B8-19B2-457A-A8F3-D757187029BF}">
      <dsp:nvSpPr>
        <dsp:cNvPr id="0" name=""/>
        <dsp:cNvSpPr/>
      </dsp:nvSpPr>
      <dsp:spPr>
        <a:xfrm>
          <a:off x="3172818" y="1161796"/>
          <a:ext cx="1081906" cy="70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Καρδιακό σύστημα</a:t>
          </a:r>
          <a:endParaRPr lang="el-GR" sz="1100" kern="1200" dirty="0"/>
        </a:p>
      </dsp:txBody>
      <dsp:txXfrm>
        <a:off x="3207147" y="1196125"/>
        <a:ext cx="1013248" cy="634580"/>
      </dsp:txXfrm>
    </dsp:sp>
    <dsp:sp modelId="{8C6E9BAF-7930-44BB-9AD6-E6F664904120}">
      <dsp:nvSpPr>
        <dsp:cNvPr id="0" name=""/>
        <dsp:cNvSpPr/>
      </dsp:nvSpPr>
      <dsp:spPr>
        <a:xfrm>
          <a:off x="1391628" y="352344"/>
          <a:ext cx="2322143" cy="2322143"/>
        </a:xfrm>
        <a:custGeom>
          <a:avLst/>
          <a:gdLst/>
          <a:ahLst/>
          <a:cxnLst/>
          <a:rect l="0" t="0" r="0" b="0"/>
          <a:pathLst>
            <a:path>
              <a:moveTo>
                <a:pt x="2201729" y="1675968"/>
              </a:moveTo>
              <a:arcTo wR="1161071" hR="1161071" stAng="1579517" swAng="163252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DE8A05-750B-490F-80E9-C49920745050}">
      <dsp:nvSpPr>
        <dsp:cNvPr id="0" name=""/>
        <dsp:cNvSpPr/>
      </dsp:nvSpPr>
      <dsp:spPr>
        <a:xfrm>
          <a:off x="2011746" y="2322868"/>
          <a:ext cx="1081906" cy="70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Την κίνηση του φεγγαριού</a:t>
          </a:r>
          <a:endParaRPr lang="el-GR" sz="1100" kern="1200" dirty="0"/>
        </a:p>
      </dsp:txBody>
      <dsp:txXfrm>
        <a:off x="2046075" y="2357197"/>
        <a:ext cx="1013248" cy="634580"/>
      </dsp:txXfrm>
    </dsp:sp>
    <dsp:sp modelId="{A53AE711-2ED0-4327-978A-1D2587675DD5}">
      <dsp:nvSpPr>
        <dsp:cNvPr id="0" name=""/>
        <dsp:cNvSpPr/>
      </dsp:nvSpPr>
      <dsp:spPr>
        <a:xfrm>
          <a:off x="1391628" y="352344"/>
          <a:ext cx="2322143" cy="2322143"/>
        </a:xfrm>
        <a:custGeom>
          <a:avLst/>
          <a:gdLst/>
          <a:ahLst/>
          <a:cxnLst/>
          <a:rect l="0" t="0" r="0" b="0"/>
          <a:pathLst>
            <a:path>
              <a:moveTo>
                <a:pt x="470993" y="2094816"/>
              </a:moveTo>
              <a:arcTo wR="1161071" hR="1161071" stAng="7587961" swAng="163252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CFBBF6-0A59-4945-ACAE-F7CBFE5B7E1D}">
      <dsp:nvSpPr>
        <dsp:cNvPr id="0" name=""/>
        <dsp:cNvSpPr/>
      </dsp:nvSpPr>
      <dsp:spPr>
        <a:xfrm>
          <a:off x="850675" y="1161796"/>
          <a:ext cx="1081906" cy="703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Το ανοσοποιητικό σύστημα</a:t>
          </a:r>
          <a:endParaRPr lang="el-GR" sz="1100" kern="1200" dirty="0"/>
        </a:p>
      </dsp:txBody>
      <dsp:txXfrm>
        <a:off x="885004" y="1196125"/>
        <a:ext cx="1013248" cy="634580"/>
      </dsp:txXfrm>
    </dsp:sp>
    <dsp:sp modelId="{9C091176-4D8B-4959-877D-31D0ADEE387C}">
      <dsp:nvSpPr>
        <dsp:cNvPr id="0" name=""/>
        <dsp:cNvSpPr/>
      </dsp:nvSpPr>
      <dsp:spPr>
        <a:xfrm>
          <a:off x="1391628" y="352344"/>
          <a:ext cx="2322143" cy="2322143"/>
        </a:xfrm>
        <a:custGeom>
          <a:avLst/>
          <a:gdLst/>
          <a:ahLst/>
          <a:cxnLst/>
          <a:rect l="0" t="0" r="0" b="0"/>
          <a:pathLst>
            <a:path>
              <a:moveTo>
                <a:pt x="120413" y="646175"/>
              </a:moveTo>
              <a:arcTo wR="1161071" hR="1161071" stAng="12379517" swAng="163252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0FC1F-0FC9-4A6F-B458-8EC94786C763}" type="datetimeFigureOut">
              <a:rPr lang="el-GR" smtClean="0"/>
              <a:t>21/4/2018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9A89-5D59-4886-815D-595B02A9E92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0706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8701-F87A-46F9-BF6F-29E4443102BB}" type="datetime1">
              <a:rPr lang="el-GR" smtClean="0"/>
              <a:t>21/4/2018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147498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293FE-EF25-4770-8CCB-9B7E310A902D}" type="datetime1">
              <a:rPr lang="el-GR" smtClean="0"/>
              <a:t>21/4/2018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173804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EE52-A6AB-4788-895C-B474FB5532FC}" type="datetime1">
              <a:rPr lang="el-GR" smtClean="0"/>
              <a:t>21/4/2018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1559363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3E75-D553-40A3-A899-AAFF9C3500A0}" type="datetime1">
              <a:rPr lang="el-GR" smtClean="0"/>
              <a:t>21/4/2018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433226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D0EE6-FDFC-4879-8FD8-F969467E5337}" type="datetime1">
              <a:rPr lang="el-GR" smtClean="0"/>
              <a:t>21/4/2018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112515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3BF0-2FAA-4FB3-950B-28064E8C1AC1}" type="datetime1">
              <a:rPr lang="el-GR" smtClean="0"/>
              <a:t>21/4/2018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027818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397A2-F49D-4FF9-9AA9-31E2F9E83B20}" type="datetime1">
              <a:rPr lang="el-GR" smtClean="0"/>
              <a:t>21/4/2018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768714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482CC-CE3C-4871-9324-C422AA6B966A}" type="datetime1">
              <a:rPr lang="el-GR" smtClean="0"/>
              <a:t>21/4/2018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135763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BE7D9-1584-4717-B595-5B6093796EF1}" type="datetime1">
              <a:rPr lang="el-GR" smtClean="0"/>
              <a:t>21/4/2018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957311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5BF7D-E9A0-42A4-BC3B-7826B5EF1627}" type="datetime1">
              <a:rPr lang="el-GR" smtClean="0"/>
              <a:t>21/4/2018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563230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DD28C-B696-4CE2-A829-5732DE5E0ED6}" type="datetime1">
              <a:rPr lang="el-GR" smtClean="0"/>
              <a:t>21/4/2018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89204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CC012-028A-4B72-840B-37A2A4DC99CB}" type="datetime1">
              <a:rPr lang="el-GR" smtClean="0"/>
              <a:t>21/4/2018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0104B-9F9A-4FC2-B1D3-461ADCA546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406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58171" cy="2158171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953022"/>
          </a:xfrm>
        </p:spPr>
        <p:txBody>
          <a:bodyPr wrap="square" anchor="ctr" anchorCtr="0"/>
          <a:lstStyle/>
          <a:p>
            <a:r>
              <a:rPr lang="el-GR" dirty="0" smtClean="0">
                <a:solidFill>
                  <a:schemeClr val="bg1"/>
                </a:solidFill>
              </a:rPr>
              <a:t>           Παιδαγωγικό Τμήμα Δημοτικής Εκπαίδευσης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>
                <a:solidFill>
                  <a:schemeClr val="bg1"/>
                </a:solidFill>
              </a:rPr>
              <a:t>Αποστόλου Θεοδώρα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1</a:t>
            </a:fld>
            <a:endParaRPr lang="el-GR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5" y="5434784"/>
            <a:ext cx="2541457" cy="142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645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58171" cy="2158171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422329"/>
          </a:xfrm>
        </p:spPr>
        <p:txBody>
          <a:bodyPr anchor="ctr" anchorCtr="0"/>
          <a:lstStyle/>
          <a:p>
            <a:r>
              <a:rPr lang="el-GR" dirty="0" smtClean="0">
                <a:solidFill>
                  <a:schemeClr val="bg1"/>
                </a:solidFill>
              </a:rPr>
              <a:t>           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</a:t>
            </a:r>
            <a:r>
              <a:rPr lang="el-GR" dirty="0" smtClean="0">
                <a:solidFill>
                  <a:schemeClr val="bg1"/>
                </a:solidFill>
              </a:rPr>
              <a:t> Παιδαγωγικό Τμήμα Δημοτικής Εκπαίδευσης</a:t>
            </a:r>
            <a:br>
              <a:rPr lang="el-GR" dirty="0" smtClean="0">
                <a:solidFill>
                  <a:schemeClr val="bg1"/>
                </a:solidFill>
              </a:rPr>
            </a:br>
            <a:r>
              <a:rPr lang="el-GR" dirty="0" smtClean="0">
                <a:solidFill>
                  <a:schemeClr val="bg1"/>
                </a:solidFill>
              </a:rPr>
              <a:t>Η βαρύτητα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>
                <a:solidFill>
                  <a:schemeClr val="bg1"/>
                </a:solidFill>
              </a:rPr>
              <a:t>Βαρύτητα ονομάζεται η ιδιότητα των υλικών σωμάτων να έλκουν και να έλκονται αμοιβαία με άλλα υλικά σώματα. Τα </a:t>
            </a:r>
            <a:r>
              <a:rPr lang="el-GR" dirty="0" err="1" smtClean="0">
                <a:solidFill>
                  <a:schemeClr val="bg1"/>
                </a:solidFill>
              </a:rPr>
              <a:t>ελκόμενα</a:t>
            </a:r>
            <a:r>
              <a:rPr lang="el-GR" dirty="0" smtClean="0">
                <a:solidFill>
                  <a:schemeClr val="bg1"/>
                </a:solidFill>
              </a:rPr>
              <a:t> σώματα κινούνται με επιταχυνόμενη κίνηση προς το έλκον σώμα. Οι έλξεις είναι αμοιβαίες.</a:t>
            </a:r>
          </a:p>
          <a:p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2</a:t>
            </a:fld>
            <a:endParaRPr lang="el-GR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37509"/>
            <a:ext cx="2542252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30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58171" cy="2158171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-737354"/>
            <a:ext cx="12192000" cy="4247317"/>
          </a:xfrm>
          <a:noFill/>
        </p:spPr>
        <p:txBody>
          <a:bodyPr wrap="square">
            <a:sp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/>
            </a:r>
            <a:br>
              <a:rPr lang="el-GR" dirty="0">
                <a:solidFill>
                  <a:schemeClr val="bg1"/>
                </a:solidFill>
              </a:rPr>
            </a:br>
            <a:r>
              <a:rPr lang="el-GR" dirty="0" smtClean="0">
                <a:solidFill>
                  <a:schemeClr val="bg1"/>
                </a:solidFill>
              </a:rPr>
              <a:t/>
            </a:r>
            <a:br>
              <a:rPr lang="el-GR" dirty="0" smtClean="0">
                <a:solidFill>
                  <a:schemeClr val="bg1"/>
                </a:solidFill>
              </a:rPr>
            </a:br>
            <a:r>
              <a:rPr lang="el-GR" dirty="0" smtClean="0">
                <a:solidFill>
                  <a:schemeClr val="bg1"/>
                </a:solidFill>
              </a:rPr>
              <a:t>          Παιδαγωγικό Τμήμα Δημοτικής Εκπαίδευσης</a:t>
            </a:r>
            <a:br>
              <a:rPr lang="el-GR" dirty="0" smtClean="0">
                <a:solidFill>
                  <a:schemeClr val="bg1"/>
                </a:solidFill>
              </a:rPr>
            </a:br>
            <a:r>
              <a:rPr lang="el-GR" dirty="0" smtClean="0">
                <a:solidFill>
                  <a:schemeClr val="bg1"/>
                </a:solidFill>
              </a:rPr>
              <a:t>Ποιος ανακάλυψε τη βαρύτητα;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>
                <a:solidFill>
                  <a:schemeClr val="bg1"/>
                </a:solidFill>
              </a:rPr>
              <a:t>Εργαζόμενος πάνω σε αυτές τις ιδέες, το 1687 ο Άγγλος μαθηματικός Σερ Ισαάκ Νεύτων (Sir Isaac Newton) δημοσίευσε το διάσημο έργο του "Principia", στο οποίο και διατυπώθηκε το πρώτο αξίωμα για την βαρύτητα</a:t>
            </a:r>
          </a:p>
          <a:p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3</a:t>
            </a:fld>
            <a:endParaRPr lang="el-GR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78" y="5437509"/>
            <a:ext cx="2542252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03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58171" cy="2158171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-88900"/>
            <a:ext cx="12471400" cy="3598863"/>
          </a:xfrm>
        </p:spPr>
        <p:txBody>
          <a:bodyPr/>
          <a:lstStyle/>
          <a:p>
            <a:r>
              <a:rPr lang="el-GR" smtClean="0">
                <a:solidFill>
                  <a:schemeClr val="bg1"/>
                </a:solidFill>
              </a:rPr>
              <a:t>        Παιδαγωγικό </a:t>
            </a:r>
            <a:r>
              <a:rPr lang="el-GR" dirty="0" smtClean="0">
                <a:solidFill>
                  <a:schemeClr val="bg1"/>
                </a:solidFill>
              </a:rPr>
              <a:t>Τμήμα Δημοτικής Εκπαίδευσης</a:t>
            </a:r>
            <a:br>
              <a:rPr lang="el-GR" dirty="0" smtClean="0">
                <a:solidFill>
                  <a:schemeClr val="bg1"/>
                </a:solidFill>
              </a:rPr>
            </a:br>
            <a:r>
              <a:rPr lang="el-GR" dirty="0" smtClean="0">
                <a:solidFill>
                  <a:schemeClr val="bg1"/>
                </a:solidFill>
              </a:rPr>
              <a:t>Πώς μας επηρεάζει η βαρύτητα;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 flipH="1">
            <a:off x="2996073" y="3393776"/>
            <a:ext cx="7375836" cy="3121324"/>
          </a:xfrm>
        </p:spPr>
        <p:txBody>
          <a:bodyPr>
            <a:normAutofit/>
          </a:bodyPr>
          <a:lstStyle/>
          <a:p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4</a:t>
            </a:fld>
            <a:endParaRPr lang="el-GR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78" y="5437509"/>
            <a:ext cx="2542252" cy="1420491"/>
          </a:xfrm>
          <a:prstGeom prst="rect">
            <a:avLst/>
          </a:prstGeom>
        </p:spPr>
      </p:pic>
      <p:graphicFrame>
        <p:nvGraphicFramePr>
          <p:cNvPr id="8" name="Διάγραμμα 7"/>
          <p:cNvGraphicFramePr/>
          <p:nvPr>
            <p:extLst>
              <p:ext uri="{D42A27DB-BD31-4B8C-83A1-F6EECF244321}">
                <p14:modId xmlns:p14="http://schemas.microsoft.com/office/powerpoint/2010/main" val="2083595178"/>
              </p:ext>
            </p:extLst>
          </p:nvPr>
        </p:nvGraphicFramePr>
        <p:xfrm>
          <a:off x="3276600" y="3393776"/>
          <a:ext cx="5105400" cy="3026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918591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58171" cy="2158171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0"/>
            <a:ext cx="12382500" cy="3509963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    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        </a:t>
            </a:r>
            <a:r>
              <a:rPr lang="el-GR" dirty="0" smtClean="0">
                <a:solidFill>
                  <a:schemeClr val="bg1"/>
                </a:solidFill>
              </a:rPr>
              <a:t>Παιδαγωγικό Τμήμα Δημοτικής Εκπαίδευσης</a:t>
            </a:r>
            <a:br>
              <a:rPr lang="el-GR" dirty="0" smtClean="0">
                <a:solidFill>
                  <a:schemeClr val="bg1"/>
                </a:solidFill>
              </a:rPr>
            </a:br>
            <a:r>
              <a:rPr lang="el-GR" dirty="0" smtClean="0">
                <a:solidFill>
                  <a:schemeClr val="bg1"/>
                </a:solidFill>
              </a:rPr>
              <a:t>Η βαρύτητα στη σελήνη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Η βαρύτητα στην επιφάνεια της Σελήνης είναι σε ένταση το 1/6 περίπου αυτής της Γης. Περιστρέφεται στον ελαφρώς κεκλιμένο άξονά της σε 27 ημέρες 7 ώρες και 43 λεπτά, ακριβώς στον ίδιο χρόνο που διαρκεί η τροχιακή περιφορά της γύρω από τη Γη. Αυτός ο συντονισμός είναι και ο λόγος που από τη Γη είναι ορατή μόνο η μια πλευρά της Σελήνης, η οποία χαρακτηρίζεται από σκοτεινές ηφαιστειακές θάλασσες οι οποίες βρίσκονται ανάμεσα στα λαμπρά υψίπεδα και τους κρατήρες. 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5</a:t>
            </a:fld>
            <a:endParaRPr lang="el-GR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37509"/>
            <a:ext cx="2542252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968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58171" cy="2158171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-635000" y="-110965"/>
            <a:ext cx="12585700" cy="3422329"/>
          </a:xfrm>
        </p:spPr>
        <p:txBody>
          <a:bodyPr>
            <a:normAutofit fontScale="90000"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</a:t>
            </a:r>
            <a:r>
              <a:rPr lang="el-GR" dirty="0" smtClean="0">
                <a:solidFill>
                  <a:schemeClr val="bg1"/>
                </a:solidFill>
              </a:rPr>
              <a:t>Παιδαγωγικό Τμήμα Δημοτικής Εκπαίδευσης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l-GR" dirty="0" smtClean="0">
                <a:solidFill>
                  <a:schemeClr val="bg1"/>
                </a:solidFill>
              </a:rPr>
              <a:t>Επίλογος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>
                <a:solidFill>
                  <a:schemeClr val="bg1"/>
                </a:solidFill>
              </a:rPr>
              <a:t>Σας ευχαριστώ πολύ</a:t>
            </a:r>
            <a:r>
              <a:rPr lang="en-US" dirty="0" smtClean="0">
                <a:solidFill>
                  <a:schemeClr val="bg1"/>
                </a:solidFill>
              </a:rPr>
              <a:t>!!!</a:t>
            </a:r>
            <a:endParaRPr lang="el-GR" dirty="0" smtClean="0">
              <a:solidFill>
                <a:schemeClr val="bg1"/>
              </a:solidFill>
            </a:endParaRPr>
          </a:p>
          <a:p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104B-9F9A-4FC2-B1D3-461ADCA5461C}" type="slidenum">
              <a:rPr lang="el-GR" smtClean="0"/>
              <a:t>6</a:t>
            </a:fld>
            <a:endParaRPr lang="el-GR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37509"/>
            <a:ext cx="2542252" cy="1420491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296" y="4178300"/>
            <a:ext cx="3443471" cy="1628775"/>
          </a:xfrm>
          <a:prstGeom prst="rect">
            <a:avLst/>
          </a:prstGeom>
          <a:noFill/>
        </p:spPr>
      </p:pic>
      <p:sp>
        <p:nvSpPr>
          <p:cNvPr id="9" name="Ορθογώνιο 8"/>
          <p:cNvSpPr/>
          <p:nvPr/>
        </p:nvSpPr>
        <p:spPr>
          <a:xfrm>
            <a:off x="3867313" y="3244334"/>
            <a:ext cx="4457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 Παιδαγωγικό Τμήμα Δημοτικής Εκπαίδευσης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10967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209</Words>
  <Application>Microsoft Office PowerPoint</Application>
  <PresentationFormat>Ευρεία οθόνη</PresentationFormat>
  <Paragraphs>28</Paragraphs>
  <Slides>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Θέμα του Office</vt:lpstr>
      <vt:lpstr>           Παιδαγωγικό Τμήμα Δημοτικής Εκπαίδευσης</vt:lpstr>
      <vt:lpstr>                      Παιδαγωγικό Τμήμα Δημοτικής Εκπαίδευσης Η βαρύτητα</vt:lpstr>
      <vt:lpstr>            Παιδαγωγικό Τμήμα Δημοτικής Εκπαίδευσης Ποιος ανακάλυψε τη βαρύτητα;</vt:lpstr>
      <vt:lpstr>        Παιδαγωγικό Τμήμα Δημοτικής Εκπαίδευσης Πώς μας επηρεάζει η βαρύτητα;</vt:lpstr>
      <vt:lpstr>              Παιδαγωγικό Τμήμα Δημοτικής Εκπαίδευσης Η βαρύτητα στη σελήνη</vt:lpstr>
      <vt:lpstr>                   Παιδαγωγικό Τμήμα Δημοτικής Εκπαίδευσης Επίλογος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Χρήστης των Windows</dc:creator>
  <cp:lastModifiedBy>Χρήστης των Windows</cp:lastModifiedBy>
  <cp:revision>9</cp:revision>
  <dcterms:created xsi:type="dcterms:W3CDTF">2018-04-19T17:14:09Z</dcterms:created>
  <dcterms:modified xsi:type="dcterms:W3CDTF">2018-04-21T09:36:04Z</dcterms:modified>
</cp:coreProperties>
</file>